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pd.nalog.ru/app/" TargetMode="External"/><Relationship Id="rId4" Type="http://schemas.openxmlformats.org/officeDocument/2006/relationships/hyperlink" Target="https://www.kp.ru/putevoditel/rabota/samozanyatos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ingram.yakutia@bk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САМОЗАНЯТОСТЬ</a:t>
            </a:r>
            <a:br>
              <a:rPr lang="ru-RU" dirty="0" smtClean="0"/>
            </a:br>
            <a:r>
              <a:rPr lang="ru-RU" dirty="0" smtClean="0"/>
              <a:t>«+» и «-»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Региональный центр компетенций по финансовой грамотности Республики Саха (Якутия)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80" y="938089"/>
            <a:ext cx="2697274" cy="48338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9534387" y="5519652"/>
            <a:ext cx="2479260" cy="407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www.fingramyakutia.ru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2059" t="36555" r="30509" b="51346"/>
          <a:stretch/>
        </p:blipFill>
        <p:spPr>
          <a:xfrm>
            <a:off x="10094475" y="4047946"/>
            <a:ext cx="1359083" cy="12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6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Нет отчетности. </a:t>
            </a:r>
            <a:r>
              <a:rPr lang="ru-RU" dirty="0"/>
              <a:t>Самозанятые не обязаны сдавать декларации, вести бухгалтерию или книгу учета доходов и расходов. Все, что от них требуется, – выдать чек через приложение и отправить его покупателю.</a:t>
            </a:r>
          </a:p>
        </p:txBody>
      </p:sp>
    </p:spTree>
    <p:extLst>
      <p:ext uri="{BB962C8B-B14F-4D97-AF65-F5344CB8AC3E}">
        <p14:creationId xmlns:p14="http://schemas.microsoft.com/office/powerpoint/2010/main" val="133112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Не нужно рассчитывать налог. </a:t>
            </a:r>
            <a:r>
              <a:rPr lang="ru-RU" dirty="0"/>
              <a:t>Приложение «Мой налог» автоматически рассчитывает налог за каждую продажу, показывает итоговую сумму и сроки оплаты.</a:t>
            </a:r>
          </a:p>
        </p:txBody>
      </p:sp>
    </p:spTree>
    <p:extLst>
      <p:ext uri="{BB962C8B-B14F-4D97-AF65-F5344CB8AC3E}">
        <p14:creationId xmlns:p14="http://schemas.microsoft.com/office/powerpoint/2010/main" val="227385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Низкие ставки по налогу. </a:t>
            </a:r>
            <a:r>
              <a:rPr lang="ru-RU" dirty="0"/>
              <a:t>У самозанятых самые низкие ставки по налогу – 4% и 6%, а с учетом налогового вычета они снижаются до 3% и 4%. Для сравнения: ИП и ООО могут платить 6%, 13%, 15% и 20% в зависимости от налогового режима.</a:t>
            </a:r>
          </a:p>
        </p:txBody>
      </p:sp>
    </p:spTree>
    <p:extLst>
      <p:ext uri="{BB962C8B-B14F-4D97-AF65-F5344CB8AC3E}">
        <p14:creationId xmlns:p14="http://schemas.microsoft.com/office/powerpoint/2010/main" val="203336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Нет онлайн-кассы. </a:t>
            </a:r>
            <a:r>
              <a:rPr lang="ru-RU" dirty="0"/>
              <a:t>Большинству ИП и организациям для работы с физическими лицами нужна онлайн-касса, а это дополнительные расходы на ее покупку или аренду. В случае самозанятых роль кассы выполняет приложение.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384355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Больше клиентов. </a:t>
            </a:r>
            <a:r>
              <a:rPr lang="ru-RU" dirty="0"/>
              <a:t>Многим ИП и ООО выгодно работать с исполнителями-самозанятыми, так как это уменьшает налоговую нагрузку.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76603" y="4432234"/>
            <a:ext cx="5544589" cy="1055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На сайте «Бизнес-навигатор МСП» самозанятые могут получить доступ к нескольким бизнес-курсам. Есть вводные курсы для самозанятых, «Азбука предпринимателя» с основами бизнеса, тренинги по генерации бизнес-идей и франшизе.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109" y="4194791"/>
            <a:ext cx="1591194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Ограничения по доходу. </a:t>
            </a:r>
            <a:r>
              <a:rPr lang="ru-RU" dirty="0"/>
              <a:t>Доход самозанятого не должен превышать 2,4 миллиона рублей в год. Тем, кто планирует зарабатывать больше, этот налоговый режим не подойдет.</a:t>
            </a:r>
          </a:p>
        </p:txBody>
      </p:sp>
    </p:spTree>
    <p:extLst>
      <p:ext uri="{BB962C8B-B14F-4D97-AF65-F5344CB8AC3E}">
        <p14:creationId xmlns:p14="http://schemas.microsoft.com/office/powerpoint/2010/main" val="268335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Нельзя нанимать работников. </a:t>
            </a:r>
            <a:r>
              <a:rPr lang="ru-RU" dirty="0" err="1"/>
              <a:t>Самозанятый</a:t>
            </a:r>
            <a:r>
              <a:rPr lang="ru-RU" dirty="0"/>
              <a:t> не может нанимать сотрудников по трудовому договору, все работы нужно выполнять самостоятельно либо заключать договор подряда.</a:t>
            </a:r>
          </a:p>
        </p:txBody>
      </p:sp>
    </p:spTree>
    <p:extLst>
      <p:ext uri="{BB962C8B-B14F-4D97-AF65-F5344CB8AC3E}">
        <p14:creationId xmlns:p14="http://schemas.microsoft.com/office/powerpoint/2010/main" val="388250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Нет социальных гарантий. </a:t>
            </a:r>
            <a:r>
              <a:rPr lang="ru-RU" dirty="0"/>
              <a:t>Если </a:t>
            </a:r>
            <a:r>
              <a:rPr lang="ru-RU" dirty="0" err="1"/>
              <a:t>самозанятый</a:t>
            </a:r>
            <a:r>
              <a:rPr lang="ru-RU" dirty="0"/>
              <a:t> заболеет или захочет уйти в отпуск, он не получит никаких выплат, которые обычно гарантированы сотруднику, работающему по трудовому договору.</a:t>
            </a:r>
          </a:p>
        </p:txBody>
      </p:sp>
    </p:spTree>
    <p:extLst>
      <p:ext uri="{BB962C8B-B14F-4D97-AF65-F5344CB8AC3E}">
        <p14:creationId xmlns:p14="http://schemas.microsoft.com/office/powerpoint/2010/main" val="2929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Ежемесячная оплата налога. </a:t>
            </a:r>
            <a:r>
              <a:rPr lang="ru-RU" dirty="0"/>
              <a:t>Если ИП могут платить налоги раз в квартал или вообще раз в год, главное – успеть до конца установленного срока, то самозанятые платят их каждый месяц.</a:t>
            </a:r>
          </a:p>
        </p:txBody>
      </p:sp>
    </p:spTree>
    <p:extLst>
      <p:ext uri="{BB962C8B-B14F-4D97-AF65-F5344CB8AC3E}">
        <p14:creationId xmlns:p14="http://schemas.microsoft.com/office/powerpoint/2010/main" val="167938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Нет трудового стажа. </a:t>
            </a:r>
            <a:r>
              <a:rPr lang="ru-RU" dirty="0"/>
              <a:t>Самозанятые не платят обязательные страховые взносы в Пенсионный фонд, поэтому такая работа не учитывается в трудовом стаже.</a:t>
            </a:r>
          </a:p>
        </p:txBody>
      </p:sp>
    </p:spTree>
    <p:extLst>
      <p:ext uri="{BB962C8B-B14F-4D97-AF65-F5344CB8AC3E}">
        <p14:creationId xmlns:p14="http://schemas.microsoft.com/office/powerpoint/2010/main" val="342502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ЧТО ТАКОЕ САМОЗАНЯТОСТЬ?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Самозанятость – это особый налоговый режим, введенный в качестве эксперимента в 2019 году. Официально он называется «налог на профессиональный доход», сокращенно НПД. Стать самозанятыми в 2022 году могут жители всех регионов России, а также некоторые иностранцы – граждане Белоруссии, Казахстана, Армении и Киргизии.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9133" y="5869332"/>
            <a:ext cx="8506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ст. 1 422-ФЗ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9251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Нельзя вычесть расходы. </a:t>
            </a:r>
            <a:r>
              <a:rPr lang="ru-RU" dirty="0"/>
              <a:t>Для ИП и ООО есть специальный режим, позволяющий уменьшить сумму налога за счет расходов. Это выгодно для бизнеса с большими расходами, например на материалы для производства, а вот расходы самозанятых нигде не учитываются.</a:t>
            </a:r>
          </a:p>
        </p:txBody>
      </p:sp>
    </p:spTree>
    <p:extLst>
      <p:ext uri="{BB962C8B-B14F-4D97-AF65-F5344CB8AC3E}">
        <p14:creationId xmlns:p14="http://schemas.microsoft.com/office/powerpoint/2010/main" val="3382185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Временный режим. </a:t>
            </a:r>
            <a:r>
              <a:rPr lang="ru-RU" dirty="0"/>
              <a:t>Самозанятость – это эксперимент. На данный момент этот налоговый режим действует до 31 декабря 2028 года.</a:t>
            </a:r>
          </a:p>
        </p:txBody>
      </p:sp>
    </p:spTree>
    <p:extLst>
      <p:ext uri="{BB962C8B-B14F-4D97-AF65-F5344CB8AC3E}">
        <p14:creationId xmlns:p14="http://schemas.microsoft.com/office/powerpoint/2010/main" val="88721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4167" y="5318833"/>
            <a:ext cx="471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Ссылка на сайт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www.fingramyakutia.ru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77291" y="2215403"/>
            <a:ext cx="7635835" cy="32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dirty="0"/>
              <a:t>Самозанятость стоит оформлять всем гражданам, которые получают какие-либо доходы помимо заработной платы и хотят так или иначе выйти из тени. Это легальный способ получать доходы за оказание услуг на </a:t>
            </a:r>
            <a:r>
              <a:rPr lang="ru-RU" dirty="0" err="1"/>
              <a:t>фрилансе</a:t>
            </a:r>
            <a:r>
              <a:rPr lang="ru-RU" dirty="0"/>
              <a:t>, подработку или сдачу квартиры в аренду и при этом не бояться вопросов налоговой о происхождении средств. Если у человека нет штатных сотрудников, он работает сам на себя, сам решает, когда и как хочет подработать, но при этом не желает вступать в трудовые отношения и отчитываться перед госорганами, то </a:t>
            </a:r>
            <a:r>
              <a:rPr lang="ru-RU" dirty="0" err="1"/>
              <a:t>самозанятость</a:t>
            </a:r>
            <a:r>
              <a:rPr lang="ru-RU" dirty="0"/>
              <a:t> – для него.</a:t>
            </a:r>
            <a:endParaRPr lang="ru-RU" sz="1400" dirty="0" smtClean="0">
              <a:latin typeface="Raleway" charset="0"/>
              <a:ea typeface="Raleway" charset="0"/>
              <a:cs typeface="Raleway" charset="0"/>
            </a:endParaRPr>
          </a:p>
          <a:p>
            <a:pPr marL="110490" indent="0">
              <a:lnSpc>
                <a:spcPct val="115000"/>
              </a:lnSpc>
              <a:buSzPct val="100000"/>
              <a:buFont typeface="Wingdings 2" pitchFamily="18" charset="2"/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Font typeface="Wingdings 2" pitchFamily="18" charset="2"/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77291" y="1115379"/>
            <a:ext cx="5412581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111"/>
            </a:pPr>
            <a:r>
              <a:rPr lang="bg-BG" sz="36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ПОДВЕДЕМ</a:t>
            </a:r>
            <a:r>
              <a:rPr lang="bg-BG" kern="1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bg-BG" sz="36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ИТОГИ</a:t>
            </a:r>
            <a:endParaRPr lang="ru-RU" sz="3600" kern="1200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1" y="2376548"/>
            <a:ext cx="1821379" cy="1821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54" t="2164" r="-1" b="-1"/>
          <a:stretch/>
        </p:blipFill>
        <p:spPr>
          <a:xfrm>
            <a:off x="4023360" y="4937760"/>
            <a:ext cx="1346567" cy="12167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90164" y="6167801"/>
            <a:ext cx="54863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В презентации использованы материалы с сайтов: </a:t>
            </a:r>
            <a:r>
              <a:rPr lang="en-US" sz="1100" dirty="0">
                <a:hlinkClick r:id="rId4"/>
              </a:rPr>
              <a:t>https://www.kp.ru/putevoditel/rabota/samozanyatost</a:t>
            </a:r>
            <a:r>
              <a:rPr lang="en-US" sz="1100" dirty="0" smtClean="0">
                <a:hlinkClick r:id="rId4"/>
              </a:rPr>
              <a:t>/</a:t>
            </a:r>
            <a:r>
              <a:rPr lang="ru-RU" sz="1100" dirty="0" smtClean="0"/>
              <a:t>, </a:t>
            </a:r>
            <a:r>
              <a:rPr lang="en-US" sz="1100" dirty="0">
                <a:hlinkClick r:id="rId5"/>
              </a:rPr>
              <a:t>https://npd.nalog.ru/app</a:t>
            </a:r>
            <a:r>
              <a:rPr lang="en-US" sz="1100" dirty="0" smtClean="0">
                <a:hlinkClick r:id="rId5"/>
              </a:rPr>
              <a:t>/</a:t>
            </a:r>
            <a:r>
              <a:rPr lang="ru-RU" sz="1100" dirty="0" smtClean="0"/>
              <a:t> </a:t>
            </a:r>
            <a:endParaRPr lang="en-US" sz="1100" dirty="0"/>
          </a:p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512084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1" y="2376548"/>
            <a:ext cx="1821379" cy="1821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9932" t="13333" r="22297" b="13153"/>
          <a:stretch/>
        </p:blipFill>
        <p:spPr>
          <a:xfrm>
            <a:off x="3807954" y="704642"/>
            <a:ext cx="3299428" cy="23616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01924" y="3130614"/>
            <a:ext cx="2485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www.fingramyakutia.ru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5608" t="6367" r="17501" b="13273"/>
          <a:stretch/>
        </p:blipFill>
        <p:spPr>
          <a:xfrm>
            <a:off x="7798827" y="704642"/>
            <a:ext cx="3494886" cy="23616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554803" y="3130614"/>
            <a:ext cx="26253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Моифинансы.рф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19189" t="6126" r="19459" b="17117"/>
          <a:stretch/>
        </p:blipFill>
        <p:spPr>
          <a:xfrm>
            <a:off x="5964740" y="3598869"/>
            <a:ext cx="3403703" cy="23953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659984" y="6062273"/>
            <a:ext cx="2789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www.fincult.info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5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1" y="2376548"/>
            <a:ext cx="1821379" cy="18213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92106" y="1717576"/>
            <a:ext cx="6931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Наши контакты: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fingram.yakutia@bk.ru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Номер телефона: +7 924 366 90 91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Адрес: г.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кутск, ул.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Ойунского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24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Региональный центр компетенций по финансовой грамотности РС(Я) на базе ГБПОУ РС(Я) «ЯФЭК»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2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МОЖЕТ ЛИ ИП СТАТЬ САМОЗАНЯТЫМ</a:t>
            </a:r>
            <a:r>
              <a:rPr lang="ru-RU" sz="1800" dirty="0" smtClean="0"/>
              <a:t>?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577" y="1363287"/>
            <a:ext cx="7992994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Индивидуальные предприниматели тоже могут перейти на НПД, не теряя статуса ИП.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этого им нужно зарегистрироваться самозанятым и в течение 30 дней подать заявление об отказе от спецрежимов – упрощенной системы налогообложения (УСН) или единого сельскохозяйственного налога (ЕСХН), если они их применяли.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Индивидуальным </a:t>
            </a:r>
            <a:r>
              <a:rPr lang="ru-RU" dirty="0"/>
              <a:t>предпринимателям, работающим по патенту, нужно либо подождать, пока закончится патент, либо сначала отказаться от патента и уже потом становиться самозанятым.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76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КТО МОЖЕТ СТАТЬ САМОЗАНЯТЫМ?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8073" y="1014152"/>
            <a:ext cx="7876617" cy="4821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Самозанятость — это выгодный налоговый режим для тех, кто работает сам на себя.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Стать </a:t>
            </a:r>
            <a:r>
              <a:rPr lang="ru-RU" dirty="0"/>
              <a:t>самозанятым можно при соблюдении нескольких условий. Для этого нужно:</a:t>
            </a:r>
          </a:p>
          <a:p>
            <a:r>
              <a:rPr lang="ru-RU" dirty="0" smtClean="0"/>
              <a:t>зарабатывать </a:t>
            </a:r>
            <a:r>
              <a:rPr lang="ru-RU" dirty="0"/>
              <a:t>не более 2,4 миллиона рублей в </a:t>
            </a:r>
            <a:r>
              <a:rPr lang="ru-RU" dirty="0" smtClean="0"/>
              <a:t>год;</a:t>
            </a:r>
          </a:p>
          <a:p>
            <a:r>
              <a:rPr lang="ru-RU" dirty="0" smtClean="0"/>
              <a:t>работать </a:t>
            </a:r>
            <a:r>
              <a:rPr lang="ru-RU" dirty="0"/>
              <a:t>самостоятельно, без наемных </a:t>
            </a:r>
            <a:r>
              <a:rPr lang="ru-RU" dirty="0" smtClean="0"/>
              <a:t>сотрудников;</a:t>
            </a:r>
          </a:p>
          <a:p>
            <a:r>
              <a:rPr lang="ru-RU" dirty="0" smtClean="0"/>
              <a:t>заниматься </a:t>
            </a:r>
            <a:r>
              <a:rPr lang="ru-RU" dirty="0"/>
              <a:t>разрешенной для этого режима деятельностью.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42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ВИДЫ ДЕЯТЕЛЬНОСТИ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6263" y="631351"/>
            <a:ext cx="7436043" cy="5586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Самозанятые могут предоставлять разного рода услуги, продавать вещи собственного производства и сдавать в аренду жилье. Этот налоговый режим подходит для многих профессий из разных областей. </a:t>
            </a:r>
            <a:endParaRPr lang="ru-RU" dirty="0" smtClean="0"/>
          </a:p>
          <a:p>
            <a:pPr marL="0" indent="0">
              <a:buNone/>
            </a:pPr>
            <a:r>
              <a:rPr lang="ru-RU" sz="1100" b="1" dirty="0" smtClean="0"/>
              <a:t>Например: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1" dirty="0" smtClean="0"/>
              <a:t>IT-сфера</a:t>
            </a:r>
            <a:r>
              <a:rPr lang="ru-RU" sz="1100" b="1" dirty="0"/>
              <a:t>: </a:t>
            </a:r>
            <a:r>
              <a:rPr lang="ru-RU" sz="1100" dirty="0"/>
              <a:t>программист, веб-разработчик, компьютерный мастер, аналитик данных, системный </a:t>
            </a:r>
            <a:r>
              <a:rPr lang="ru-RU" sz="1100" dirty="0" smtClean="0"/>
              <a:t>администратор.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1" dirty="0" smtClean="0"/>
              <a:t>Помощь </a:t>
            </a:r>
            <a:r>
              <a:rPr lang="ru-RU" sz="1100" b="1" dirty="0"/>
              <a:t>по дому и ремонт: </a:t>
            </a:r>
            <a:r>
              <a:rPr lang="ru-RU" sz="1100" dirty="0"/>
              <a:t>сантехник, электрик, уборщик, мастер по ремонту бытовой техники, строитель, столяр, </a:t>
            </a:r>
            <a:r>
              <a:rPr lang="ru-RU" sz="1100" dirty="0" smtClean="0"/>
              <a:t>плотник.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1" dirty="0" smtClean="0"/>
              <a:t>Здоровье </a:t>
            </a:r>
            <a:r>
              <a:rPr lang="ru-RU" sz="1100" b="1" dirty="0"/>
              <a:t>и спорт: </a:t>
            </a:r>
            <a:r>
              <a:rPr lang="ru-RU" sz="1100" dirty="0"/>
              <a:t>диетолог, логопед, массажист, тренер, инструктор, психолог, </a:t>
            </a:r>
            <a:r>
              <a:rPr lang="ru-RU" sz="1100" dirty="0" smtClean="0"/>
              <a:t>сиделка.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1" dirty="0" smtClean="0"/>
              <a:t>Информационные </a:t>
            </a:r>
            <a:r>
              <a:rPr lang="ru-RU" sz="1100" b="1" dirty="0"/>
              <a:t>услуги и маркетинг: </a:t>
            </a:r>
            <a:r>
              <a:rPr lang="ru-RU" sz="1100" dirty="0"/>
              <a:t>переводчик, копирайтер, маркетолог, </a:t>
            </a:r>
            <a:r>
              <a:rPr lang="ru-RU" sz="1100" dirty="0" err="1"/>
              <a:t>блогер</a:t>
            </a:r>
            <a:r>
              <a:rPr lang="ru-RU" sz="1100" dirty="0"/>
              <a:t>, автор статей, SMM-менеджер, </a:t>
            </a:r>
            <a:r>
              <a:rPr lang="ru-RU" sz="1100" dirty="0" err="1" smtClean="0"/>
              <a:t>таргетолог</a:t>
            </a:r>
            <a:r>
              <a:rPr lang="ru-RU" sz="11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1" dirty="0" smtClean="0"/>
              <a:t>Красота </a:t>
            </a:r>
            <a:r>
              <a:rPr lang="ru-RU" sz="1100" b="1" dirty="0"/>
              <a:t>и мода: </a:t>
            </a:r>
            <a:r>
              <a:rPr lang="ru-RU" sz="1100" dirty="0"/>
              <a:t>модель, парикмахер, стилист, мастер тату, </a:t>
            </a:r>
            <a:r>
              <a:rPr lang="ru-RU" sz="1100" dirty="0" err="1"/>
              <a:t>косметик</a:t>
            </a:r>
            <a:r>
              <a:rPr lang="ru-RU" sz="1100" dirty="0"/>
              <a:t>, мастер маникюра, швея, модельер, </a:t>
            </a:r>
            <a:r>
              <a:rPr lang="ru-RU" sz="1100" dirty="0" smtClean="0"/>
              <a:t>дизайнер.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1" dirty="0" smtClean="0"/>
              <a:t>Развлечения </a:t>
            </a:r>
            <a:r>
              <a:rPr lang="ru-RU" sz="1100" b="1" dirty="0"/>
              <a:t>и творчество:</a:t>
            </a:r>
            <a:r>
              <a:rPr lang="ru-RU" sz="1100" dirty="0"/>
              <a:t> аниматор, ведущий свадеб, гид, артист, музыкант, оператор, фотограф, художник, мастер по пошиву кукол или другим видам декоративно-прикладного </a:t>
            </a:r>
            <a:r>
              <a:rPr lang="ru-RU" sz="1100" dirty="0" smtClean="0"/>
              <a:t>искусства.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1" dirty="0" smtClean="0"/>
              <a:t>Финансы </a:t>
            </a:r>
            <a:r>
              <a:rPr lang="ru-RU" sz="1100" b="1" dirty="0"/>
              <a:t>и юридические услуги: </a:t>
            </a:r>
            <a:r>
              <a:rPr lang="ru-RU" sz="1100" dirty="0"/>
              <a:t>бухгалтер, юрист, налоговый консультант, финансовый </a:t>
            </a:r>
            <a:r>
              <a:rPr lang="ru-RU" sz="1100" dirty="0" smtClean="0"/>
              <a:t>консультант.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1" dirty="0" smtClean="0"/>
              <a:t>Образование</a:t>
            </a:r>
            <a:r>
              <a:rPr lang="ru-RU" sz="1100" b="1" dirty="0"/>
              <a:t>: </a:t>
            </a:r>
            <a:r>
              <a:rPr lang="ru-RU" sz="1100" dirty="0"/>
              <a:t>учитель, репетитор, тренер, няня, автор курсов, продюсер </a:t>
            </a:r>
            <a:r>
              <a:rPr lang="ru-RU" sz="1100" dirty="0" smtClean="0"/>
              <a:t>онлайн-школы.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1" dirty="0" smtClean="0"/>
              <a:t>Кулинария</a:t>
            </a:r>
            <a:r>
              <a:rPr lang="ru-RU" sz="1100" b="1" dirty="0"/>
              <a:t>: </a:t>
            </a:r>
            <a:r>
              <a:rPr lang="ru-RU" sz="1100" dirty="0"/>
              <a:t>повар, кондитер, пекарь.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1919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ЧЕМ НЕЛЬЗЯ ЗАНИМАТЬСЯ САМОЗАНЯТЫМ?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9639" y="988798"/>
            <a:ext cx="7452667" cy="48712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С</a:t>
            </a:r>
            <a:r>
              <a:rPr lang="ru-RU" b="1" dirty="0" smtClean="0"/>
              <a:t>амозанятым запрещено: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Продавать </a:t>
            </a:r>
            <a:r>
              <a:rPr lang="ru-RU" dirty="0"/>
              <a:t>подакцизные товары и товары, подлежащие маркировке. К ним относятся: алкоголь, табак, бензин, легковые автомобили, некоторые виды одежды, обувь, духи, ювелирные изделия и </a:t>
            </a:r>
            <a:r>
              <a:rPr lang="ru-RU" dirty="0" smtClean="0"/>
              <a:t>другие.</a:t>
            </a:r>
          </a:p>
          <a:p>
            <a:pPr marL="457200" indent="-457200">
              <a:buAutoNum type="arabicParenR"/>
            </a:pPr>
            <a:r>
              <a:rPr lang="ru-RU" dirty="0" smtClean="0"/>
              <a:t>Перепродавать </a:t>
            </a:r>
            <a:r>
              <a:rPr lang="ru-RU" dirty="0"/>
              <a:t>любые товары не собственного производства. К примеру, нельзя купить готовую игрушку и перепродать ее, можно только сшить ее и продать как товар собственного </a:t>
            </a:r>
            <a:r>
              <a:rPr lang="ru-RU" dirty="0" smtClean="0"/>
              <a:t>изготовления.</a:t>
            </a:r>
          </a:p>
          <a:p>
            <a:pPr marL="457200" indent="-457200">
              <a:buAutoNum type="arabicParenR"/>
            </a:pPr>
            <a:r>
              <a:rPr lang="ru-RU" dirty="0" smtClean="0"/>
              <a:t>Добывать </a:t>
            </a:r>
            <a:r>
              <a:rPr lang="ru-RU" dirty="0"/>
              <a:t>и (или) реализовывать полезные ископаемые – уголь, нефть, газ, песок, известь и так </a:t>
            </a:r>
            <a:r>
              <a:rPr lang="ru-RU" dirty="0" smtClean="0"/>
              <a:t>далее.</a:t>
            </a:r>
          </a:p>
          <a:p>
            <a:pPr marL="457200" indent="-457200">
              <a:buAutoNum type="arabicParenR"/>
            </a:pPr>
            <a:r>
              <a:rPr lang="ru-RU" dirty="0" smtClean="0"/>
              <a:t>Работать </a:t>
            </a:r>
            <a:r>
              <a:rPr lang="ru-RU" dirty="0"/>
              <a:t>по договору поручения, комиссии или агентскому договору, то есть быть посредником и совершать какие-то действия в интересах другого человека за вознаграждение</a:t>
            </a:r>
            <a:r>
              <a:rPr lang="ru-RU" dirty="0" smtClean="0"/>
              <a:t>.</a:t>
            </a:r>
          </a:p>
          <a:p>
            <a:pPr marL="457200" indent="-457200">
              <a:buAutoNum type="arabicParenR"/>
            </a:pPr>
            <a:r>
              <a:rPr lang="ru-RU" dirty="0" smtClean="0"/>
              <a:t>Сдавать </a:t>
            </a:r>
            <a:r>
              <a:rPr lang="ru-RU" dirty="0"/>
              <a:t>в аренду коммерческую недвижимость, продавать недвижимость и транспортные </a:t>
            </a:r>
            <a:r>
              <a:rPr lang="ru-RU" dirty="0" smtClean="0"/>
              <a:t>средства.</a:t>
            </a:r>
          </a:p>
          <a:p>
            <a:pPr marL="457200" indent="-457200">
              <a:buAutoNum type="arabicParenR"/>
            </a:pPr>
            <a:r>
              <a:rPr lang="ru-RU" dirty="0" smtClean="0"/>
              <a:t>Быть </a:t>
            </a:r>
            <a:r>
              <a:rPr lang="ru-RU" dirty="0"/>
              <a:t>курьером и принимать деньги от клиентов в интересах продавца товара. Однако курьер может быть самозанятым, если продавец товаров выдал ему онлайн-кассу для расчета с покупателями или если клиент заранее оплатил товар, а курьеру его нужно просто </a:t>
            </a:r>
            <a:r>
              <a:rPr lang="ru-RU" dirty="0" smtClean="0"/>
              <a:t>доставить.</a:t>
            </a:r>
          </a:p>
          <a:p>
            <a:pPr marL="0" indent="0">
              <a:buNone/>
            </a:pPr>
            <a:r>
              <a:rPr lang="ru-RU" i="1" dirty="0" smtClean="0"/>
              <a:t>Кроме </a:t>
            </a:r>
            <a:r>
              <a:rPr lang="ru-RU" i="1" dirty="0"/>
              <a:t>того, самозанятыми не могут быть нотариусы, арбитражные управляющие, адвокаты и медиаторы. Есть ограничения и для государственных и муниципальных служащих: им разрешается применять новый режим только для доходов от сдачи в аренду жилых помещений.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5148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НАЛОГИ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195" y="824579"/>
            <a:ext cx="7768551" cy="2061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Самозанятые могут сотрудничать как с физическими, то есть с обычными гражданами, так и с юридическими лицами и ИП. При работе с физическим лицом ставка, по которой рассчитывается налог, – 4% от суммы дохода, а при работе с компанией или ИП – 6</a:t>
            </a:r>
            <a:r>
              <a:rPr lang="ru-RU" dirty="0" smtClean="0"/>
              <a:t>%.</a:t>
            </a:r>
          </a:p>
          <a:p>
            <a:pPr marL="0" indent="0">
              <a:buNone/>
            </a:pPr>
            <a:r>
              <a:rPr lang="ru-RU" sz="1500" dirty="0" smtClean="0"/>
              <a:t>Чтобы начать зарабатывать в качестве самозанятого, достаточно установить приложение «Мой налог».</a:t>
            </a:r>
            <a:endParaRPr lang="ru-RU" sz="15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662333" y="3341659"/>
            <a:ext cx="3840480" cy="206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dirty="0"/>
              <a:t>«Мой налог» — это официальное приложение ФНС России для налогоплательщиков налога на профессиональный доход. Приложение обеспечивает удаленное взаимодействие между самозанятыми и налоговым органом. Самозанятому не нужно сдавать отчетность и покупать кассу – приложение само ведет учет доходов, рассчитывает налог и др.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039" y="3488490"/>
            <a:ext cx="1950889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3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Возможность работать легально. </a:t>
            </a:r>
            <a:r>
              <a:rPr lang="ru-RU" dirty="0"/>
              <a:t>Самозанятость – это способ выйти из «серой зоны», работать легально и не бояться, что однажды федеральная налоговая служба решит устроить проверку подозрительных доходов. Также можно без опаски давать рекламу, чтобы найти новых клиентов, а еще получить справку о доходах для визы или ипотеки.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11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3001" y="2534758"/>
            <a:ext cx="7315200" cy="1779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Простая регистрация. </a:t>
            </a:r>
            <a:r>
              <a:rPr lang="ru-RU" dirty="0"/>
              <a:t>Для регистрации самозанятым не нужно собирать пакет документов, платить госпошлину и идти в налоговую. Весь процесс проходит онлайн и занимает 10 минут. Есть три способа зарегистрироваться: на сайте ФНС, в приложении «Мой налог» или в личном кабинете крупных банков. Для этого понадобятся ИНН и пароль от личного кабинета на сайте ФНС, данные паспорта или учетная запись на портале </a:t>
            </a:r>
            <a:r>
              <a:rPr lang="ru-RU" dirty="0" err="1"/>
              <a:t>Госуслуг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87119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386</TotalTime>
  <Words>1439</Words>
  <Application>Microsoft Office PowerPoint</Application>
  <PresentationFormat>Широкоэкранный</PresentationFormat>
  <Paragraphs>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Corbel</vt:lpstr>
      <vt:lpstr>Raleway</vt:lpstr>
      <vt:lpstr>Wingdings 2</vt:lpstr>
      <vt:lpstr>Рамка</vt:lpstr>
      <vt:lpstr>САМОЗАНЯТОСТЬ «+» и «-»</vt:lpstr>
      <vt:lpstr>ЧТО ТАКОЕ САМОЗАНЯТОСТЬ?</vt:lpstr>
      <vt:lpstr>МОЖЕТ ЛИ ИП СТАТЬ САМОЗАНЯТЫМ?</vt:lpstr>
      <vt:lpstr>КТО МОЖЕТ СТАТЬ САМОЗАНЯТЫМ?</vt:lpstr>
      <vt:lpstr>ВИДЫ ДЕЯТЕЛЬНОСТИ</vt:lpstr>
      <vt:lpstr>ЧЕМ НЕЛЬЗЯ ЗАНИМАТЬСЯ САМОЗАНЯТЫМ?</vt:lpstr>
      <vt:lpstr>НАЛОГИ</vt:lpstr>
      <vt:lpstr>ПЛЮСЫ</vt:lpstr>
      <vt:lpstr>ПЛЮСЫ</vt:lpstr>
      <vt:lpstr>ПЛЮСЫ</vt:lpstr>
      <vt:lpstr>ПЛЮСЫ</vt:lpstr>
      <vt:lpstr>ПЛЮСЫ</vt:lpstr>
      <vt:lpstr>ПЛЮСЫ</vt:lpstr>
      <vt:lpstr>ПЛЮСЫ</vt:lpstr>
      <vt:lpstr>МИНУСЫ</vt:lpstr>
      <vt:lpstr>МИНУСЫ</vt:lpstr>
      <vt:lpstr>МИНУСЫ</vt:lpstr>
      <vt:lpstr>МИНУСЫ</vt:lpstr>
      <vt:lpstr>МИНУСЫ</vt:lpstr>
      <vt:lpstr>МИНУСЫ</vt:lpstr>
      <vt:lpstr>МИНУСЫ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безопасность</dc:title>
  <dc:creator>User</dc:creator>
  <cp:lastModifiedBy>User</cp:lastModifiedBy>
  <cp:revision>21</cp:revision>
  <dcterms:created xsi:type="dcterms:W3CDTF">2022-06-06T01:07:21Z</dcterms:created>
  <dcterms:modified xsi:type="dcterms:W3CDTF">2022-06-08T07:44:50Z</dcterms:modified>
</cp:coreProperties>
</file>